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81" r:id="rId4"/>
    <p:sldId id="283" r:id="rId5"/>
    <p:sldId id="282" r:id="rId6"/>
    <p:sldId id="284" r:id="rId7"/>
    <p:sldId id="285" r:id="rId8"/>
    <p:sldId id="316" r:id="rId9"/>
    <p:sldId id="292" r:id="rId10"/>
    <p:sldId id="293" r:id="rId11"/>
    <p:sldId id="294" r:id="rId12"/>
    <p:sldId id="295" r:id="rId13"/>
    <p:sldId id="297" r:id="rId14"/>
    <p:sldId id="300" r:id="rId15"/>
    <p:sldId id="301" r:id="rId16"/>
    <p:sldId id="302" r:id="rId17"/>
    <p:sldId id="324" r:id="rId18"/>
    <p:sldId id="277" r:id="rId19"/>
    <p:sldId id="303" r:id="rId20"/>
    <p:sldId id="304" r:id="rId21"/>
    <p:sldId id="305" r:id="rId22"/>
    <p:sldId id="313" r:id="rId23"/>
    <p:sldId id="308" r:id="rId24"/>
    <p:sldId id="309" r:id="rId25"/>
    <p:sldId id="310" r:id="rId26"/>
    <p:sldId id="325" r:id="rId27"/>
    <p:sldId id="314" r:id="rId28"/>
    <p:sldId id="323" r:id="rId29"/>
    <p:sldId id="327" r:id="rId30"/>
    <p:sldId id="328" r:id="rId31"/>
    <p:sldId id="326" r:id="rId32"/>
    <p:sldId id="291" r:id="rId33"/>
    <p:sldId id="311" r:id="rId34"/>
    <p:sldId id="318" r:id="rId35"/>
    <p:sldId id="319" r:id="rId36"/>
    <p:sldId id="320" r:id="rId37"/>
    <p:sldId id="322" r:id="rId38"/>
    <p:sldId id="315" r:id="rId39"/>
    <p:sldId id="31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CA0DB-8C6F-462A-AA88-69EF43012C8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41C10-5292-421C-BB22-7BC0F93759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9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미숙아는 임신기간보다 먼저 태어나는 아이들과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아이들을 말하는데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54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년도 통계청에서 발표한 </a:t>
            </a:r>
            <a:r>
              <a:rPr lang="en-US" altLang="ko-KR" dirty="0"/>
              <a:t>2019</a:t>
            </a:r>
            <a:r>
              <a:rPr lang="ko-KR" altLang="en-US" dirty="0"/>
              <a:t>년 출생 통계에 따르면 </a:t>
            </a:r>
            <a:r>
              <a:rPr lang="en-US" altLang="ko-KR" dirty="0"/>
              <a:t>2019</a:t>
            </a:r>
            <a:r>
              <a:rPr lang="ko-KR" altLang="en-US" dirty="0"/>
              <a:t>년에는 출생아 수가 </a:t>
            </a:r>
            <a:r>
              <a:rPr lang="en-US" altLang="ko-KR" dirty="0"/>
              <a:t>10</a:t>
            </a:r>
            <a:r>
              <a:rPr lang="ko-KR" altLang="en-US" dirty="0" err="1"/>
              <a:t>년전에</a:t>
            </a:r>
            <a:r>
              <a:rPr lang="ko-KR" altLang="en-US" dirty="0"/>
              <a:t> 비해 약</a:t>
            </a:r>
            <a:r>
              <a:rPr lang="en-US" altLang="ko-KR" dirty="0"/>
              <a:t>14</a:t>
            </a:r>
            <a:r>
              <a:rPr lang="ko-KR" altLang="en-US" dirty="0"/>
              <a:t>만명이 줄은 </a:t>
            </a:r>
            <a:r>
              <a:rPr lang="en-US" altLang="ko-KR" dirty="0"/>
              <a:t>30</a:t>
            </a:r>
            <a:r>
              <a:rPr lang="ko-KR" altLang="en-US" dirty="0"/>
              <a:t>만명으로 나왔고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6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임신기간보다 먼저 태어난 </a:t>
            </a:r>
            <a:r>
              <a:rPr lang="ko-KR" altLang="en-US" dirty="0" err="1"/>
              <a:t>아아들은</a:t>
            </a:r>
            <a:r>
              <a:rPr lang="ko-KR" altLang="en-US" dirty="0"/>
              <a:t>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4</a:t>
            </a:r>
            <a:r>
              <a:rPr lang="ko-KR" altLang="en-US" dirty="0"/>
              <a:t>천명</a:t>
            </a:r>
            <a:r>
              <a:rPr lang="en-US" altLang="ko-KR" dirty="0"/>
              <a:t>,</a:t>
            </a:r>
            <a:r>
              <a:rPr lang="ko-KR" altLang="en-US" dirty="0"/>
              <a:t> 출생체중이 </a:t>
            </a:r>
            <a:r>
              <a:rPr lang="en-US" altLang="ko-KR" dirty="0"/>
              <a:t>2.5kg</a:t>
            </a:r>
            <a:r>
              <a:rPr lang="ko-KR" altLang="en-US" dirty="0"/>
              <a:t>미만인 아이들은 약 </a:t>
            </a:r>
            <a:r>
              <a:rPr lang="en-US" altLang="ko-KR" dirty="0"/>
              <a:t>2</a:t>
            </a:r>
            <a:r>
              <a:rPr lang="ko-KR" altLang="en-US" dirty="0"/>
              <a:t>만 </a:t>
            </a:r>
            <a:r>
              <a:rPr lang="en-US" altLang="ko-KR" dirty="0"/>
              <a:t>2</a:t>
            </a:r>
            <a:r>
              <a:rPr lang="ko-KR" altLang="en-US" dirty="0"/>
              <a:t>천명정도 입니다</a:t>
            </a:r>
            <a:r>
              <a:rPr lang="en-US" altLang="ko-KR" dirty="0"/>
              <a:t>. </a:t>
            </a:r>
            <a:r>
              <a:rPr lang="ko-KR" altLang="en-US" dirty="0"/>
              <a:t>미숙아들은 대게 발육이 부진하거나 호흡이 원활하지 못하는 것과 같이 건강상의 문제가 있는 아이들이 중환자실에서 인큐베이터에서 관리를 받으며 생활을 하게 됩니다</a:t>
            </a:r>
            <a:r>
              <a:rPr lang="en-US" altLang="ko-KR" dirty="0"/>
              <a:t>. </a:t>
            </a:r>
            <a:r>
              <a:rPr lang="ko-KR" altLang="en-US" dirty="0"/>
              <a:t>이렇게 미숙아들은 엄마의 품에 안기지도 못해보고 바로 생이별을 하며</a:t>
            </a:r>
            <a:r>
              <a:rPr lang="en-US" altLang="ko-KR" dirty="0"/>
              <a:t>, </a:t>
            </a:r>
            <a:r>
              <a:rPr lang="ko-KR" altLang="en-US" dirty="0"/>
              <a:t>중환자실로 이동을 해서 면회시간 또한 한정되어 있어서 마음대로 볼 수가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7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신문에서와</a:t>
            </a:r>
            <a:r>
              <a:rPr lang="ko-KR" altLang="en-US" dirty="0"/>
              <a:t> 같이 만약 아이가 갑자기 다음날 하늘나라로 가게 된다면 부모는 아이의 모습을 보지도 못한 채 그 상황을 받아들여야 됩니다</a:t>
            </a:r>
            <a:r>
              <a:rPr lang="en-US" altLang="ko-KR" dirty="0"/>
              <a:t>. </a:t>
            </a:r>
            <a:r>
              <a:rPr lang="ko-KR" altLang="en-US" dirty="0" err="1"/>
              <a:t>방금과</a:t>
            </a:r>
            <a:r>
              <a:rPr lang="ko-KR" altLang="en-US" dirty="0"/>
              <a:t> 같은 상황이 된다면 아이의 사진이 적거나 거의 없을 것이다</a:t>
            </a:r>
            <a:r>
              <a:rPr lang="en-US" altLang="ko-KR" dirty="0"/>
              <a:t>. </a:t>
            </a:r>
            <a:r>
              <a:rPr lang="ko-KR" altLang="en-US" dirty="0"/>
              <a:t>그래서 면회 시간 이외에도 부모님이 아기의 모습을 확인할 수 있도록 또 예상치 못한 사고로 잃는 아이의 얼굴을 간직하기 위해 아기의 웃는 모습과 움직임이 있는 장면을 실시간으로 촬영하여 부모님에게 전송하여 아기의 모습을 사진과 영상으로 간직할 수 있도록 하는 것이 저희의 프로젝트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279A-322C-4759-87B9-DFD2BC416F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1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한계치를 </a:t>
            </a:r>
            <a:r>
              <a:rPr lang="en-US" altLang="ko-KR" dirty="0"/>
              <a:t>10000</a:t>
            </a:r>
            <a:r>
              <a:rPr lang="ko-KR" altLang="en-US" dirty="0"/>
              <a:t>으로 설정했으나 현재 크롬 스크롤을 내리면서 저장이 되며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400</a:t>
            </a:r>
            <a:r>
              <a:rPr lang="ko-KR" altLang="en-US" dirty="0"/>
              <a:t>장으로 설정이 되어있습니다</a:t>
            </a:r>
            <a:r>
              <a:rPr lang="en-US" altLang="ko-KR" dirty="0"/>
              <a:t>. </a:t>
            </a:r>
            <a:r>
              <a:rPr lang="ko-KR" altLang="en-US" dirty="0"/>
              <a:t>왜 </a:t>
            </a:r>
            <a:r>
              <a:rPr lang="ko-KR" altLang="en-US" dirty="0" err="1"/>
              <a:t>그런진</a:t>
            </a:r>
            <a:r>
              <a:rPr lang="ko-KR" altLang="en-US" dirty="0"/>
              <a:t> 저도 잘 모르겠음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41C10-5292-421C-BB22-7BC0F937594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64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동영상이 </a:t>
            </a:r>
            <a:r>
              <a:rPr lang="en-US" altLang="ko-KR" dirty="0"/>
              <a:t>1</a:t>
            </a:r>
            <a:r>
              <a:rPr lang="ko-KR" altLang="en-US" dirty="0"/>
              <a:t>초당 </a:t>
            </a:r>
            <a:r>
              <a:rPr lang="en-US" altLang="ko-KR" dirty="0"/>
              <a:t>24</a:t>
            </a:r>
            <a:r>
              <a:rPr lang="ko-KR" altLang="en-US" dirty="0"/>
              <a:t>프레임으로 이게 </a:t>
            </a:r>
            <a:r>
              <a:rPr lang="en-US" altLang="ko-KR" dirty="0"/>
              <a:t>30</a:t>
            </a:r>
            <a:r>
              <a:rPr lang="ko-KR" altLang="en-US" dirty="0" err="1"/>
              <a:t>초짜리</a:t>
            </a:r>
            <a:r>
              <a:rPr lang="ko-KR" altLang="en-US" dirty="0"/>
              <a:t> 동영상임 그래서 총 </a:t>
            </a:r>
            <a:r>
              <a:rPr lang="en-US" altLang="ko-KR" dirty="0"/>
              <a:t>24*30  720</a:t>
            </a:r>
            <a:r>
              <a:rPr lang="ko-KR" altLang="en-US" dirty="0"/>
              <a:t>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41C10-5292-421C-BB22-7BC0F937594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99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localhost</a:t>
            </a:r>
            <a:r>
              <a:rPr lang="ko-KR" altLang="en-US" dirty="0"/>
              <a:t>연결한 후  </a:t>
            </a:r>
            <a:r>
              <a:rPr lang="en-US" altLang="ko-KR" dirty="0"/>
              <a:t>html</a:t>
            </a:r>
            <a:r>
              <a:rPr lang="ko-KR" altLang="en-US" dirty="0"/>
              <a:t>코드를 실행해서 했지만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41C10-5292-421C-BB22-7BC0F937594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21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localhost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41C10-5292-421C-BB22-7BC0F937594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4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F5FBF-C185-4075-8499-1C5F25171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A7FBD-390A-43B0-8DB5-DEDCFD55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9A70BE-6435-4588-B437-D1594E36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90DB3-5B3B-4AC8-BD44-6A509B787F3A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DAE6B-0318-4E60-86AC-67DF003D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63835-D8E1-4397-9E1B-57A8B573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0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CDC4F-7F7E-463C-BA7A-B89646A7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C83046-D9B3-4C52-8D0F-C2019408D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BEC9DF-8CF7-4CCC-81A6-E8FD2967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0A3F0-087E-4827-96BC-2698096D5009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EB5A1-20BD-4AA4-AAE2-56226049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05047-5F25-4AE1-9421-21932261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9389C7-0CA6-432D-A1E3-049C14E0D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0FC7E-2C2E-48AC-8E6E-9423F8E3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5B942-E575-4919-9BA2-3659B42C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8BA1-B82B-43BC-AF92-0AAC480A904C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CDEFF-2062-48D6-A451-7DC0D3B2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EB5D1-87E1-437E-A6F9-ADBA42C0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6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4A76C-ACFD-4ABA-A9FA-90E5B504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D45E5-0DA3-4946-8D2E-CDD1DB5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5FCAE-A149-45E2-B0B5-0A0D7621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F380-F8F1-47CE-A7C8-CE05B8AFA577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8F27E-D4EC-4713-A6A2-3BD470F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DFDB5-53F0-4155-9087-C4D0CF91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1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7AE57-FEC0-4235-A54F-826CC892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37D9F-FF83-4AA4-ADC7-F316CB584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4ED07-6099-4488-B68C-930A1B1C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3B15-4626-49DB-81EB-669AB7210480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D527C-3A12-4565-8C4A-A0A59CF2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F87D3-B4BB-4B0D-854F-BFFE7A0A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0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16A40-C6E9-4A35-8919-E70A575C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8C765-C645-4C6E-818D-BD0B54F39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5471BC-3D50-4CA6-8A80-DDA5763DF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EFD37-6A18-4D26-95BD-62754BF0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331C-1658-40AC-B5A5-1E4CDCD38D76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99344-F116-4FB6-BEDD-28437EAB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A3D871-4F02-4368-A109-DBE61D46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4D44C-8462-4CED-A656-BEBAEC92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E19D1-7479-4DE1-ACF4-9A75F9D3E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D6A676-AE51-426D-B6E1-CE15CBE11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D3F374-4A36-4CC6-A1BD-219A258B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8F718C-747E-41A9-A518-4D584D310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80DE63-7FBB-481E-9530-2C0F0FDC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4A2C6-6263-482F-9A22-DB7D64679408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C21D99-A8B5-4FF2-A612-0EEB7AE6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E80358-3949-45C1-86DE-CF9F5661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5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F0204-8190-44D2-B1E3-16598633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9B00F5-FE81-4034-8EFC-7A90E2FD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E951-D4B5-4DF5-9429-171DC42C8B86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F7B8C4-DB0C-46F6-88CF-AE333346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440E0-E031-4018-9697-1CC2F041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3A7C3-EFE9-48D2-AFB8-6253376A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9FE-C000-45F5-9E07-359919692112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F2B01F-E9F7-4A93-A8E1-1A009BC6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280CA-E2D9-4E6E-8DB3-5B065BA0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3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B2FE8-5DA4-40CE-8AFB-BE07CB91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000D1-AA48-423A-B755-9E609BF0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AE679-967E-422A-A8F8-FB552D5C0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48DED-CFDA-4997-83F8-C4AEB48A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872D-864F-4DC6-B163-297C5E9644BC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6E8751-8134-42F8-B21D-CF8EB6DD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A6C7C2-7C96-46AB-A6D1-056D1EEF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AF40A-D5B7-472C-97C4-5142696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798649-FF30-4967-A477-62F80051C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A7B41-65D4-4385-A501-108AAB171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49A2E-A96A-440B-8D62-7A7B68F2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569B-962D-4387-8322-F333BA44FB5E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335D0-7329-4359-B4D5-4FA0AE4A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2912BC-7BEF-4AF6-8FDB-F098CCC2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2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D99FC7-CBB8-4EEA-9263-E95CCF16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F00E9-B4E0-45A4-BAC9-AF74374A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038E3-4343-4549-803B-CC3175F42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82B9B-2658-4C08-AE13-B965FE3E6869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CCA99-4BCB-46FD-A2E0-0E6E42513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E00D4-8DC0-4C6D-B407-A5706D049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C84E3-F7CD-413A-AC30-DE4EB6F07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5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Bright moment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94550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Harmony</a:t>
            </a:r>
            <a:r>
              <a:rPr lang="ko-KR" altLang="en-US" sz="2000" dirty="0"/>
              <a:t>팀</a:t>
            </a:r>
            <a:endParaRPr lang="en-US" altLang="ko-KR" sz="2000" dirty="0"/>
          </a:p>
          <a:p>
            <a:r>
              <a:rPr lang="ko-KR" altLang="en-US" sz="2000" dirty="0"/>
              <a:t>김선민</a:t>
            </a:r>
            <a:endParaRPr lang="en-US" altLang="ko-KR" sz="2000" dirty="0"/>
          </a:p>
          <a:p>
            <a:r>
              <a:rPr lang="ko-KR" altLang="en-US" sz="2000" dirty="0"/>
              <a:t>정철우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94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방법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B7BCC4-CF7E-46EE-ACE2-42B86FC8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80BF36-58B2-4503-A3E3-F709D310941A}"/>
              </a:ext>
            </a:extLst>
          </p:cNvPr>
          <p:cNvSpPr txBox="1">
            <a:spLocks/>
          </p:cNvSpPr>
          <p:nvPr/>
        </p:nvSpPr>
        <p:spPr>
          <a:xfrm>
            <a:off x="1310823" y="1739827"/>
            <a:ext cx="935966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</a:rPr>
              <a:t>Image crawling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Face detection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Face detection with a webcam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Emotion recognition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Emotion classification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Region of Interest (ROI)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Send photo to app in real time</a:t>
            </a:r>
          </a:p>
        </p:txBody>
      </p:sp>
    </p:spTree>
    <p:extLst>
      <p:ext uri="{BB962C8B-B14F-4D97-AF65-F5344CB8AC3E}">
        <p14:creationId xmlns:p14="http://schemas.microsoft.com/office/powerpoint/2010/main" val="100914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수행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EF74F6-079E-4668-9AE8-44F366F9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354" y="2549897"/>
            <a:ext cx="3533898" cy="2403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452728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5F2513-F40F-4C7B-8346-DCB10898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51" y="1645425"/>
            <a:ext cx="5364945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1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07B91-BA5D-48D3-A5BC-12D82AC7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31BB0A2-9A50-4C29-8125-F763CE66C53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B6BC0C-DBE7-4525-B33C-089E6F17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43" y="1442659"/>
            <a:ext cx="8472913" cy="488799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F3ED892-10FB-4904-B52A-05B5EDF9C32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E0B56C49-F350-4693-B278-2794E7F9E175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0C4E81-3518-4104-A2AB-BA46CB6D3D8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BB3C0F-EAD2-46E9-88BB-8824E225CF3C}"/>
              </a:ext>
            </a:extLst>
          </p:cNvPr>
          <p:cNvGrpSpPr/>
          <p:nvPr/>
        </p:nvGrpSpPr>
        <p:grpSpPr>
          <a:xfrm>
            <a:off x="2113472" y="5269674"/>
            <a:ext cx="4770407" cy="794697"/>
            <a:chOff x="2113472" y="5649235"/>
            <a:chExt cx="4770407" cy="7946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6F94AA-D87E-4353-AC7B-313E1150D4E4}"/>
                </a:ext>
              </a:extLst>
            </p:cNvPr>
            <p:cNvSpPr/>
            <p:nvPr/>
          </p:nvSpPr>
          <p:spPr>
            <a:xfrm>
              <a:off x="2113472" y="6150634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22B0C-C569-4973-9515-79C6470E786A}"/>
                </a:ext>
              </a:extLst>
            </p:cNvPr>
            <p:cNvSpPr/>
            <p:nvPr/>
          </p:nvSpPr>
          <p:spPr>
            <a:xfrm>
              <a:off x="2113472" y="5649235"/>
              <a:ext cx="4770407" cy="2932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A638A1C8-7591-4FC4-8953-70A16889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14" y="2001851"/>
            <a:ext cx="5679045" cy="30312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23C6B0-C292-42DF-A6AE-0139D8AF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5" y="2001851"/>
            <a:ext cx="5679046" cy="3031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5F397-8409-446F-BD59-07EFEA8D3AE3}"/>
              </a:ext>
            </a:extLst>
          </p:cNvPr>
          <p:cNvSpPr txBox="1"/>
          <p:nvPr/>
        </p:nvSpPr>
        <p:spPr>
          <a:xfrm>
            <a:off x="1190095" y="5149971"/>
            <a:ext cx="4017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001D-5DD5-4883-B319-71E8E30F83B4}"/>
              </a:ext>
            </a:extLst>
          </p:cNvPr>
          <p:cNvSpPr txBox="1"/>
          <p:nvPr/>
        </p:nvSpPr>
        <p:spPr>
          <a:xfrm>
            <a:off x="7054694" y="5149971"/>
            <a:ext cx="3897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</p:spTree>
    <p:extLst>
      <p:ext uri="{BB962C8B-B14F-4D97-AF65-F5344CB8AC3E}">
        <p14:creationId xmlns:p14="http://schemas.microsoft.com/office/powerpoint/2010/main" val="3619888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학습된 두 개의 </a:t>
            </a:r>
            <a:r>
              <a:rPr lang="en-US" altLang="ko-KR" sz="3300" dirty="0"/>
              <a:t>xml </a:t>
            </a:r>
            <a:r>
              <a:rPr lang="ko-KR" altLang="en-US" sz="3300" dirty="0"/>
              <a:t>데이터 파일 비교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13BB888-51CC-452C-A9A7-EE81A179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96" y="2009866"/>
            <a:ext cx="5311448" cy="32091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A51644-B0E9-43B0-8119-227FE39B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3" y="2009866"/>
            <a:ext cx="5311448" cy="3209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FAA81A-8DB3-4073-BE76-198B54B64A83}"/>
              </a:ext>
            </a:extLst>
          </p:cNvPr>
          <p:cNvSpPr txBox="1"/>
          <p:nvPr/>
        </p:nvSpPr>
        <p:spPr>
          <a:xfrm>
            <a:off x="1330608" y="5289901"/>
            <a:ext cx="403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haarcascade_frontalface_default.xml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6A2C6-F05E-4DE5-80FD-F5B2104F4097}"/>
              </a:ext>
            </a:extLst>
          </p:cNvPr>
          <p:cNvSpPr txBox="1"/>
          <p:nvPr/>
        </p:nvSpPr>
        <p:spPr>
          <a:xfrm>
            <a:off x="6572038" y="5289901"/>
            <a:ext cx="458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Result of using haarcascade_frontalface_alt2.xml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935B7-F1AE-482C-8D84-FC0C342672C2}"/>
              </a:ext>
            </a:extLst>
          </p:cNvPr>
          <p:cNvSpPr/>
          <p:nvPr/>
        </p:nvSpPr>
        <p:spPr>
          <a:xfrm>
            <a:off x="111296" y="65391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https://www.today.com/parents/most-popular-baby-names-2016-t111499 </a:t>
            </a:r>
          </a:p>
        </p:txBody>
      </p:sp>
    </p:spTree>
    <p:extLst>
      <p:ext uri="{BB962C8B-B14F-4D97-AF65-F5344CB8AC3E}">
        <p14:creationId xmlns:p14="http://schemas.microsoft.com/office/powerpoint/2010/main" val="6124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4F5A7177-437F-4E08-8C89-AB3749AB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97" y="1835296"/>
            <a:ext cx="4804730" cy="3831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4B85F-4AB3-4669-9849-8F1BC3D9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98" y="1835296"/>
            <a:ext cx="4804733" cy="38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3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Webcam</a:t>
            </a:r>
            <a:r>
              <a:rPr lang="ko-KR" altLang="en-US" sz="3300" dirty="0"/>
              <a:t>을 이용한 </a:t>
            </a:r>
            <a:r>
              <a:rPr lang="en-US" altLang="ko-KR" sz="3300" dirty="0"/>
              <a:t>face detection</a:t>
            </a:r>
            <a:endParaRPr lang="ko-KR" altLang="en-US" sz="3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695B1A-F9A6-4E86-8D15-E82CD18B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63" y="1830725"/>
            <a:ext cx="4742826" cy="37824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6C8BA0-B89B-4244-B555-00178418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53" y="1830725"/>
            <a:ext cx="4757146" cy="37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888E00-4967-4FF7-B805-DFFC5FE4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C2160B-7238-4E5A-9BDC-9FACEDCD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75" y="1283306"/>
            <a:ext cx="3487215" cy="48808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61EAE0C-9FED-467B-8022-0E91306FD39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A71AB0A2-071B-4202-B7FC-046D02325AF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7E73452-9BC0-4145-B35D-D224F4D8725C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AA59F3-A6D5-44D7-92E5-953274B1FF5D}"/>
              </a:ext>
            </a:extLst>
          </p:cNvPr>
          <p:cNvGrpSpPr/>
          <p:nvPr/>
        </p:nvGrpSpPr>
        <p:grpSpPr>
          <a:xfrm>
            <a:off x="5296937" y="3429000"/>
            <a:ext cx="5807117" cy="869790"/>
            <a:chOff x="5296937" y="3429000"/>
            <a:chExt cx="5807117" cy="8697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61417C-4A86-4D33-AD30-5EB85BB528AB}"/>
                </a:ext>
              </a:extLst>
            </p:cNvPr>
            <p:cNvSpPr txBox="1"/>
            <p:nvPr/>
          </p:nvSpPr>
          <p:spPr>
            <a:xfrm>
              <a:off x="5943600" y="3429000"/>
              <a:ext cx="5160454" cy="869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solidFill>
                    <a:srgbClr val="FF0000"/>
                  </a:solidFill>
                </a:rPr>
                <a:t>얼굴의 일부분이 가려지거나 정면이 아닌 측면을 응시한 경우</a:t>
              </a:r>
              <a:r>
                <a:rPr lang="en-US" altLang="ko-KR" sz="1800" dirty="0">
                  <a:solidFill>
                    <a:srgbClr val="FF0000"/>
                  </a:solidFill>
                </a:rPr>
                <a:t>, </a:t>
              </a:r>
              <a:r>
                <a:rPr lang="ko-KR" altLang="en-US" sz="1800" dirty="0">
                  <a:solidFill>
                    <a:srgbClr val="FF0000"/>
                  </a:solidFill>
                </a:rPr>
                <a:t>얼굴 검출 불가능</a:t>
              </a:r>
              <a:endParaRPr lang="en-US" altLang="ko-KR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DEE534D-1CA5-402B-AA73-720B03128FB4}"/>
                </a:ext>
              </a:extLst>
            </p:cNvPr>
            <p:cNvCxnSpPr/>
            <p:nvPr/>
          </p:nvCxnSpPr>
          <p:spPr>
            <a:xfrm>
              <a:off x="5296937" y="3747247"/>
              <a:ext cx="64666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298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294247"/>
            <a:ext cx="8953443" cy="533016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717040" y="320544"/>
            <a:ext cx="9130263" cy="699471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/>
              <a:t>Google Cloud Vision API </a:t>
            </a:r>
            <a:r>
              <a:rPr lang="ko-KR" altLang="en-US" sz="3600" dirty="0"/>
              <a:t>사용하여 성능 보완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170BD5-15EE-4A03-A932-E1DFEE7076D2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AB6C4F23-55A1-4A10-ACE7-A5B72E28573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9227B3F-77FE-4A75-8E2A-6B487C6C897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56161B-E646-4F48-A061-FF3191695B07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https://cloud.google.com/vision/docs/detecting-faces</a:t>
            </a:r>
          </a:p>
        </p:txBody>
      </p:sp>
    </p:spTree>
    <p:extLst>
      <p:ext uri="{BB962C8B-B14F-4D97-AF65-F5344CB8AC3E}">
        <p14:creationId xmlns:p14="http://schemas.microsoft.com/office/powerpoint/2010/main" val="416324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결과 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9A567-70A1-4566-8E5D-EAE74D9F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75" y="1155710"/>
            <a:ext cx="3487215" cy="4880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F369E-DF9A-46D2-9BC3-84D516989BE6}"/>
              </a:ext>
            </a:extLst>
          </p:cNvPr>
          <p:cNvSpPr txBox="1"/>
          <p:nvPr/>
        </p:nvSpPr>
        <p:spPr>
          <a:xfrm>
            <a:off x="0" y="6621781"/>
            <a:ext cx="8882126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https://www.goodmorningamerica.com/family/story/pound-preemie-fought-100-days-nicu-heads-home-65688883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89F0-9C06-4232-A6E3-832790DF165D}"/>
              </a:ext>
            </a:extLst>
          </p:cNvPr>
          <p:cNvSpPr txBox="1"/>
          <p:nvPr/>
        </p:nvSpPr>
        <p:spPr>
          <a:xfrm>
            <a:off x="414796" y="61136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haarcascade_frontalface_alt2.xml </a:t>
            </a:r>
            <a:r>
              <a:rPr lang="ko-KR" altLang="en-US" sz="1800" dirty="0"/>
              <a:t>사용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4C48A6-C796-4FF2-B71E-BAD70348E6CB}"/>
              </a:ext>
            </a:extLst>
          </p:cNvPr>
          <p:cNvGrpSpPr/>
          <p:nvPr/>
        </p:nvGrpSpPr>
        <p:grpSpPr>
          <a:xfrm>
            <a:off x="6984626" y="1155710"/>
            <a:ext cx="3794997" cy="5311130"/>
            <a:chOff x="6984626" y="1155710"/>
            <a:chExt cx="3794997" cy="53111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820162-FE65-41F1-B6C8-962F098B1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8517" y="1155710"/>
              <a:ext cx="3487216" cy="48808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3848CC-D685-421C-AC7A-490746C05172}"/>
                </a:ext>
              </a:extLst>
            </p:cNvPr>
            <p:cNvSpPr txBox="1"/>
            <p:nvPr/>
          </p:nvSpPr>
          <p:spPr>
            <a:xfrm>
              <a:off x="6984626" y="6097508"/>
              <a:ext cx="3794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API</a:t>
              </a:r>
              <a:r>
                <a:rPr lang="ko-KR" altLang="en-US" dirty="0"/>
                <a:t> </a:t>
              </a:r>
              <a:r>
                <a:rPr lang="ko-KR" altLang="en-US" sz="1800" dirty="0"/>
                <a:t>사용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39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2360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프로젝트 소개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주제 선정 동기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목표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결과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한계점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838200" y="365125"/>
            <a:ext cx="10515600" cy="79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89772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결과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B8BB81-4C46-41DE-9468-AA56D794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163392"/>
            <a:ext cx="3525877" cy="4917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7210C5-8C17-48E3-98B6-20EFCED91B25}"/>
              </a:ext>
            </a:extLst>
          </p:cNvPr>
          <p:cNvSpPr txBox="1"/>
          <p:nvPr/>
        </p:nvSpPr>
        <p:spPr>
          <a:xfrm>
            <a:off x="0" y="6621781"/>
            <a:ext cx="8882126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000">
                <a:solidFill>
                  <a:srgbClr val="808080"/>
                </a:solidFill>
              </a:rPr>
              <a:t>https://www.goodmorningamerica.com/family/story/pound-preemie-fought-100-days-nicu-heads-home-65688883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59AA9-AB9F-4079-B065-86BDB1E92816}"/>
              </a:ext>
            </a:extLst>
          </p:cNvPr>
          <p:cNvSpPr txBox="1"/>
          <p:nvPr/>
        </p:nvSpPr>
        <p:spPr>
          <a:xfrm>
            <a:off x="414796" y="61136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haarcascade_frontalface_alt2.xml </a:t>
            </a:r>
            <a:r>
              <a:rPr lang="ko-KR" altLang="en-US" sz="1800" dirty="0"/>
              <a:t>사용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C67898-FC06-4F42-8E2B-4CBCCDD2BF9C}"/>
              </a:ext>
            </a:extLst>
          </p:cNvPr>
          <p:cNvGrpSpPr/>
          <p:nvPr/>
        </p:nvGrpSpPr>
        <p:grpSpPr>
          <a:xfrm>
            <a:off x="6875486" y="1163392"/>
            <a:ext cx="3794997" cy="5298511"/>
            <a:chOff x="6875486" y="1163392"/>
            <a:chExt cx="3794997" cy="52985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F71E789-A986-4299-9187-36B09D53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0716" y="1163392"/>
              <a:ext cx="3525875" cy="491782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BF898E-0B5C-4ECB-82FC-23E9820164C8}"/>
                </a:ext>
              </a:extLst>
            </p:cNvPr>
            <p:cNvSpPr txBox="1"/>
            <p:nvPr/>
          </p:nvSpPr>
          <p:spPr>
            <a:xfrm>
              <a:off x="6875486" y="6092571"/>
              <a:ext cx="3794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API</a:t>
              </a:r>
              <a:r>
                <a:rPr lang="ko-KR" altLang="en-US" dirty="0"/>
                <a:t> </a:t>
              </a:r>
              <a:r>
                <a:rPr lang="ko-KR" altLang="en-US" sz="1800" dirty="0"/>
                <a:t>사용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E17CE-6B21-4B73-A223-681ED0A3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EE985-FB36-4037-AA79-7D179F29E6E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2EA2AD4-CE73-46DB-A1BD-0B4C13DCD9B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1161627-30C7-452F-B2E5-06FD539C1C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BE580B0-D9D2-46DD-9CFD-48F583E91E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Face detection </a:t>
            </a:r>
            <a:r>
              <a:rPr lang="ko-KR" altLang="en-US" sz="3300" dirty="0"/>
              <a:t>결과 비교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5B7E57-938A-4DF6-B6BE-D9CBEC27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08" y="2030180"/>
            <a:ext cx="3895002" cy="3056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34E43B-FB28-4A3B-AA2D-29869CFFBA15}"/>
              </a:ext>
            </a:extLst>
          </p:cNvPr>
          <p:cNvSpPr txBox="1"/>
          <p:nvPr/>
        </p:nvSpPr>
        <p:spPr>
          <a:xfrm>
            <a:off x="414796" y="54331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haarcascade_frontalface_alt2.xml </a:t>
            </a:r>
            <a:r>
              <a:rPr lang="ko-KR" altLang="en-US" sz="1800" dirty="0"/>
              <a:t>사용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D46897-C03E-4A10-A397-067B007F08F7}"/>
              </a:ext>
            </a:extLst>
          </p:cNvPr>
          <p:cNvGrpSpPr/>
          <p:nvPr/>
        </p:nvGrpSpPr>
        <p:grpSpPr>
          <a:xfrm>
            <a:off x="6611486" y="2030180"/>
            <a:ext cx="4058997" cy="3751238"/>
            <a:chOff x="6611486" y="2030180"/>
            <a:chExt cx="4058997" cy="375123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22929A-8F23-42A3-91A8-B30B679CF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1486" y="2030180"/>
              <a:ext cx="3895001" cy="3056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158E0D-D174-466C-ADEE-06026D1AF5F2}"/>
                </a:ext>
              </a:extLst>
            </p:cNvPr>
            <p:cNvSpPr txBox="1"/>
            <p:nvPr/>
          </p:nvSpPr>
          <p:spPr>
            <a:xfrm>
              <a:off x="6875486" y="5412086"/>
              <a:ext cx="3794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API</a:t>
              </a:r>
              <a:r>
                <a:rPr lang="ko-KR" altLang="en-US" dirty="0"/>
                <a:t> </a:t>
              </a:r>
              <a:r>
                <a:rPr lang="ko-KR" altLang="en-US" sz="1800" dirty="0"/>
                <a:t>사용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82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8945" r="3318"/>
          <a:stretch/>
        </p:blipFill>
        <p:spPr>
          <a:xfrm>
            <a:off x="872782" y="1771008"/>
            <a:ext cx="10259291" cy="39263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C0005-BB6C-4BCA-9366-B21F67105221}"/>
              </a:ext>
            </a:extLst>
          </p:cNvPr>
          <p:cNvGrpSpPr/>
          <p:nvPr/>
        </p:nvGrpSpPr>
        <p:grpSpPr>
          <a:xfrm>
            <a:off x="4658662" y="4917536"/>
            <a:ext cx="5920318" cy="658573"/>
            <a:chOff x="4611235" y="5145448"/>
            <a:chExt cx="5920318" cy="658573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961639" y="5145448"/>
              <a:ext cx="167181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611235" y="5550022"/>
              <a:ext cx="5920318" cy="834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V="1">
              <a:off x="4617680" y="5800930"/>
              <a:ext cx="3024528" cy="30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152071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</p:spTree>
    <p:extLst>
      <p:ext uri="{BB962C8B-B14F-4D97-AF65-F5344CB8AC3E}">
        <p14:creationId xmlns:p14="http://schemas.microsoft.com/office/powerpoint/2010/main" val="14509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8A348A-7F8D-4C5D-B374-BD0F65C9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3BFDCC-9E24-432C-AFBF-0BE77887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6" y="1704783"/>
            <a:ext cx="4467797" cy="42620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A3803-B3C4-4307-BE3E-308C333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71" y="1608669"/>
            <a:ext cx="3675523" cy="426204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CEB488-FC71-4064-A729-07AD687EBFB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8C8FD675-FF86-45E7-8085-3FC82139558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EC28171-6BE2-43A1-8637-ADBC51D420E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14F8D27A-932F-4D1D-8201-576BFA5C8D1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D0DB33-F2C5-4381-8641-B14FB1D0555A}"/>
              </a:ext>
            </a:extLst>
          </p:cNvPr>
          <p:cNvGrpSpPr/>
          <p:nvPr/>
        </p:nvGrpSpPr>
        <p:grpSpPr>
          <a:xfrm>
            <a:off x="1655071" y="2110936"/>
            <a:ext cx="3065396" cy="435375"/>
            <a:chOff x="1655071" y="2110936"/>
            <a:chExt cx="3065396" cy="4353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8D88B7C-C358-431D-8B93-F2289600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092" y="2110936"/>
              <a:ext cx="435375" cy="435375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F02D3D3-3A4D-4739-A116-834424FE9B5D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71" y="2490323"/>
              <a:ext cx="2630021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85C2F7-79EB-4FD7-BCC6-93458D6FE854}"/>
              </a:ext>
            </a:extLst>
          </p:cNvPr>
          <p:cNvGrpSpPr/>
          <p:nvPr/>
        </p:nvGrpSpPr>
        <p:grpSpPr>
          <a:xfrm>
            <a:off x="6361542" y="2191619"/>
            <a:ext cx="2912995" cy="435375"/>
            <a:chOff x="6361542" y="2191619"/>
            <a:chExt cx="2912995" cy="4353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72EC7A-EF07-426D-98AE-61D04CF75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F1A9B39-D1EA-48F0-A96B-B7EE05678107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1699B5-80C0-4C84-9617-09FFDD27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D1489-4878-4C54-9D88-DCC4E649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1" y="1477968"/>
            <a:ext cx="4600085" cy="46000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9F5A00-D8B3-4ECC-BA3F-C052F4A4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15" y="1569049"/>
            <a:ext cx="3755172" cy="46000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2B7FD5A-0C40-40DC-A64A-F330BA88287E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FAFA539-3C29-4D78-8BF4-02AEA2881F71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58A23EF-E358-4D83-BDF9-994F771A248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B039E90-ADA9-40DA-B8AD-2B99B61FF72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64E0AC-B6F5-45B2-863E-A5FEF56E9394}"/>
              </a:ext>
            </a:extLst>
          </p:cNvPr>
          <p:cNvGrpSpPr/>
          <p:nvPr/>
        </p:nvGrpSpPr>
        <p:grpSpPr>
          <a:xfrm>
            <a:off x="1457848" y="2030254"/>
            <a:ext cx="3589281" cy="435375"/>
            <a:chOff x="6361542" y="2191619"/>
            <a:chExt cx="2912995" cy="4353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DC7745-AC45-4A8C-BDF2-5A2A5414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2F8D1AE-8C9A-4E1D-9F0C-894D397BA731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29BB11-F751-4931-82D8-EC6FC3769D5D}"/>
              </a:ext>
            </a:extLst>
          </p:cNvPr>
          <p:cNvGrpSpPr/>
          <p:nvPr/>
        </p:nvGrpSpPr>
        <p:grpSpPr>
          <a:xfrm>
            <a:off x="6815960" y="2119901"/>
            <a:ext cx="3251406" cy="435375"/>
            <a:chOff x="6361542" y="2191619"/>
            <a:chExt cx="2912995" cy="4353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466455-A822-4D24-B9D0-AC68584A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45C8B09-1F9D-4897-98B6-BBD9DFB9665D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38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AC933-70BB-465E-BBC1-C680511C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7B3B0C-4A11-43FD-952D-79C3FA01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70" y="1861656"/>
            <a:ext cx="4116438" cy="36864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BA3D9B-E5E0-4853-9BA3-90269101A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3" y="1833686"/>
            <a:ext cx="4043257" cy="399751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6A440E7-5748-4465-8B3D-9E8602A321B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585EF365-3902-4C3F-AB32-926BB5F98383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D9D40F-3C8F-4E03-B7E1-67DB35E6EA7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00C66B68-889C-41DA-A238-E04E30C78C4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C4AB23-0831-4B7F-8675-2C6F7F197D3B}"/>
              </a:ext>
            </a:extLst>
          </p:cNvPr>
          <p:cNvGrpSpPr/>
          <p:nvPr/>
        </p:nvGrpSpPr>
        <p:grpSpPr>
          <a:xfrm>
            <a:off x="6484646" y="2671147"/>
            <a:ext cx="2998641" cy="435375"/>
            <a:chOff x="6361542" y="2191619"/>
            <a:chExt cx="2912995" cy="43537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5C5694-56A6-400F-B018-8BFFB4F8C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05F5D0E-161E-45E0-9301-3DF25603089D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CCE39D-E0BC-41AF-B7A6-698144E49E98}"/>
              </a:ext>
            </a:extLst>
          </p:cNvPr>
          <p:cNvGrpSpPr/>
          <p:nvPr/>
        </p:nvGrpSpPr>
        <p:grpSpPr>
          <a:xfrm>
            <a:off x="1493885" y="2707236"/>
            <a:ext cx="3369276" cy="435375"/>
            <a:chOff x="6361542" y="2191619"/>
            <a:chExt cx="2912995" cy="43537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4C0DAE-100D-45D4-964E-8AF7E17ED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162" y="2191619"/>
              <a:ext cx="435375" cy="435375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21C4318-D1A6-4872-9A89-8E2DB87D3FDD}"/>
                </a:ext>
              </a:extLst>
            </p:cNvPr>
            <p:cNvCxnSpPr>
              <a:cxnSpLocks/>
            </p:cNvCxnSpPr>
            <p:nvPr/>
          </p:nvCxnSpPr>
          <p:spPr>
            <a:xfrm>
              <a:off x="6361542" y="2562375"/>
              <a:ext cx="2477620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8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9DC697-7A94-432E-9F7F-3DDEC1B6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1A770-EC56-4840-BD62-361DD3287C19}"/>
              </a:ext>
            </a:extLst>
          </p:cNvPr>
          <p:cNvSpPr txBox="1"/>
          <p:nvPr/>
        </p:nvSpPr>
        <p:spPr>
          <a:xfrm>
            <a:off x="7971" y="6605631"/>
            <a:ext cx="60977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https://www.youtube.com/watch?v=XlNriVfRBTs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A08A3-A29A-4743-A226-ED64F64B6CB6}"/>
              </a:ext>
            </a:extLst>
          </p:cNvPr>
          <p:cNvSpPr txBox="1"/>
          <p:nvPr/>
        </p:nvSpPr>
        <p:spPr>
          <a:xfrm>
            <a:off x="7971" y="6359410"/>
            <a:ext cx="7147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https://www.youtube.com/watch?v=CWQxRFywJzo&amp;t=568s</a:t>
            </a:r>
          </a:p>
        </p:txBody>
      </p:sp>
      <p:pic>
        <p:nvPicPr>
          <p:cNvPr id="7" name="merge video">
            <a:hlinkClick r:id="" action="ppaction://media"/>
            <a:extLst>
              <a:ext uri="{FF2B5EF4-FFF2-40B4-BE49-F238E27FC236}">
                <a16:creationId xmlns:a16="http://schemas.microsoft.com/office/drawing/2014/main" id="{A993F5C4-7D1F-410D-B1B0-AD2B48A3F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8428" y="2930422"/>
            <a:ext cx="6645275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20C9932-F95D-41E6-B0E1-B0BC56879B93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E6A4BCE2-0EC7-4A91-A268-6676D0FDB3D8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FCB40AB-F4D1-45FD-B3E9-93273C42B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0AAD300B-F958-487A-BC1A-9B88B84D3B56}"/>
              </a:ext>
            </a:extLst>
          </p:cNvPr>
          <p:cNvSpPr txBox="1">
            <a:spLocks/>
          </p:cNvSpPr>
          <p:nvPr/>
        </p:nvSpPr>
        <p:spPr>
          <a:xfrm>
            <a:off x="1771650" y="365126"/>
            <a:ext cx="8898833" cy="6483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동영상을 이용하여 실험 진행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F2484-D19E-488B-9EF9-67C63D495D49}"/>
              </a:ext>
            </a:extLst>
          </p:cNvPr>
          <p:cNvSpPr txBox="1"/>
          <p:nvPr/>
        </p:nvSpPr>
        <p:spPr>
          <a:xfrm>
            <a:off x="1360033" y="1201288"/>
            <a:ext cx="556269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Face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ROI(Region of Interest)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Emotion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Emotion classification for joy and sorrow</a:t>
            </a:r>
          </a:p>
        </p:txBody>
      </p:sp>
    </p:spTree>
    <p:extLst>
      <p:ext uri="{BB962C8B-B14F-4D97-AF65-F5344CB8AC3E}">
        <p14:creationId xmlns:p14="http://schemas.microsoft.com/office/powerpoint/2010/main" val="5453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7BB56-8F39-49F2-8014-009EB7CE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654C8D1-EA19-48F3-B5EE-87D38B1D988A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59403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ROI(Region of Interest)</a:t>
            </a:r>
            <a:endParaRPr lang="ko-KR" altLang="en-US" sz="3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C8C741-B0AC-4BFB-8A98-01A0A0E3B0A3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1B1DE22E-0E57-4AA3-9806-374F57A1588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0A49D4A-777A-494F-B2DF-FDDC307FBB5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6764D0-B6CB-48F0-84F7-53A0F981A842}"/>
              </a:ext>
            </a:extLst>
          </p:cNvPr>
          <p:cNvGrpSpPr/>
          <p:nvPr/>
        </p:nvGrpSpPr>
        <p:grpSpPr>
          <a:xfrm>
            <a:off x="5670674" y="1645426"/>
            <a:ext cx="6211756" cy="4092295"/>
            <a:chOff x="5670674" y="1645426"/>
            <a:chExt cx="6211756" cy="4092295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25877A5-A6F3-42DA-9773-B61976B05DD1}"/>
                </a:ext>
              </a:extLst>
            </p:cNvPr>
            <p:cNvCxnSpPr>
              <a:cxnSpLocks/>
            </p:cNvCxnSpPr>
            <p:nvPr/>
          </p:nvCxnSpPr>
          <p:spPr>
            <a:xfrm>
              <a:off x="5670674" y="3691573"/>
              <a:ext cx="50485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FE20DB-9275-44DA-86E4-DD034101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1245" y="1645426"/>
              <a:ext cx="5601185" cy="409229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0D51C4E-7703-4633-88F1-A1262C0E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74" y="1592261"/>
            <a:ext cx="5337530" cy="43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7BB56-8F39-49F2-8014-009EB7CE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5877A5-A6F3-42DA-9773-B61976B05DD1}"/>
              </a:ext>
            </a:extLst>
          </p:cNvPr>
          <p:cNvCxnSpPr>
            <a:cxnSpLocks/>
          </p:cNvCxnSpPr>
          <p:nvPr/>
        </p:nvCxnSpPr>
        <p:spPr>
          <a:xfrm>
            <a:off x="5670674" y="3691573"/>
            <a:ext cx="5048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A654C8D1-EA19-48F3-B5EE-87D38B1D988A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59403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ROI(Region of Interest)</a:t>
            </a:r>
            <a:endParaRPr lang="ko-KR" altLang="en-US" sz="3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C8C741-B0AC-4BFB-8A98-01A0A0E3B0A3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1B1DE22E-0E57-4AA3-9806-374F57A15884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0A49D4A-777A-494F-B2DF-FDDC307FBB5E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CFE20DB-9275-44DA-86E4-DD034101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245" y="1645426"/>
            <a:ext cx="5601185" cy="40922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D51C4E-7703-4633-88F1-A1262C0EB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45874" y="1592261"/>
            <a:ext cx="5337530" cy="43415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DC77C-B153-4B68-AE65-6A8329C2F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07" y="2076655"/>
            <a:ext cx="5208260" cy="24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6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3A04D6-696B-426D-84F1-6238C8D7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1AE5DA-043C-4EA9-BFD6-6784EF40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93" y="1105048"/>
            <a:ext cx="8809483" cy="561642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8CCEC68-30FB-4D8C-AD30-176C8ABBC57C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59403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영상 캡쳐 및 프레임 저장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1D386F-FF1A-4D61-855C-4AB527E1FF0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18749B34-13AF-475C-8461-D7B193228B3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AE227C2-13F8-43BC-AC72-1A244AF57A0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8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4320" y="6475254"/>
            <a:ext cx="4053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http://so.natty.sg/2012/11/05/chungkins-first-passport-photo/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4320" y="6229033"/>
            <a:ext cx="3055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https://www.bowerpowerblog.com/four-by-four/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 descr="Four by Four - Bower Pow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8" y="1457323"/>
            <a:ext cx="4153005" cy="41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o.natty.sg/wp-content/uploads/2012/11/Liams-PP-coll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16" y="1452880"/>
            <a:ext cx="4157447" cy="41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2348753" y="365126"/>
            <a:ext cx="7942730" cy="66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Bright moment</a:t>
            </a:r>
            <a:endParaRPr lang="ko-KR" altLang="en-US" sz="3300" dirty="0"/>
          </a:p>
        </p:txBody>
      </p:sp>
      <p:pic>
        <p:nvPicPr>
          <p:cNvPr id="10244" name="Picture 4" descr="https://www.bowerpowerblog.com/wp-content/uploads/2011/01/collage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9" y="1457323"/>
            <a:ext cx="4153003" cy="4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4AD22A-8F4B-4D0F-81CE-3B6141FD21F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E446A026-3CB6-4FF2-87B7-C72B677F37B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소개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3852FED-FA83-491A-BE48-D73EE68AD97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78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6B1C0A-09E2-4A9F-81EB-9C7F7C1A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CB0CA-1153-4C52-841B-3551C56B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38" y="990738"/>
            <a:ext cx="7422523" cy="573073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CA71378-1B99-4F59-8BA1-0838696D9EE9}"/>
              </a:ext>
            </a:extLst>
          </p:cNvPr>
          <p:cNvSpPr txBox="1">
            <a:spLocks/>
          </p:cNvSpPr>
          <p:nvPr/>
        </p:nvSpPr>
        <p:spPr>
          <a:xfrm>
            <a:off x="2076450" y="308022"/>
            <a:ext cx="8594033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ROI(Region of Interest)</a:t>
            </a:r>
            <a:endParaRPr lang="ko-KR" altLang="en-US" sz="3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F0D136-EA55-4F47-BBC8-A3A7F5E8D563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8499834D-7B5D-43F9-8165-77BC58AC34D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E7CA253-2D7D-4807-8F8B-98EB3240C2E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888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F78CF0-9CCA-4D4B-B538-8F1E2967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2AC9258-F5F4-4138-BC74-90C143D94278}"/>
              </a:ext>
            </a:extLst>
          </p:cNvPr>
          <p:cNvSpPr txBox="1">
            <a:spLocks/>
          </p:cNvSpPr>
          <p:nvPr/>
        </p:nvSpPr>
        <p:spPr>
          <a:xfrm>
            <a:off x="2076451" y="308022"/>
            <a:ext cx="8286750" cy="7263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Emotion recognition </a:t>
            </a:r>
            <a:r>
              <a:rPr lang="ko-KR" altLang="en-US" sz="3200" dirty="0"/>
              <a:t>및 </a:t>
            </a:r>
            <a:r>
              <a:rPr lang="en-US" altLang="ko-KR" sz="3200" dirty="0"/>
              <a:t>classification </a:t>
            </a:r>
            <a:r>
              <a:rPr lang="ko-KR" altLang="en-US" sz="3200" dirty="0"/>
              <a:t>수행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3D7DDA-CFDB-4963-B197-6697B8AE44D9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0BD3E4C6-1D20-4574-871D-785C5644BFBF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B33F632-85B6-4BF7-9D57-CD4DA00DC34F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1B782E-49D4-4E30-95C1-472B92A64B17}"/>
              </a:ext>
            </a:extLst>
          </p:cNvPr>
          <p:cNvGrpSpPr/>
          <p:nvPr/>
        </p:nvGrpSpPr>
        <p:grpSpPr>
          <a:xfrm>
            <a:off x="974650" y="1758902"/>
            <a:ext cx="5657833" cy="4994468"/>
            <a:chOff x="519683" y="1254372"/>
            <a:chExt cx="6427965" cy="54989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10B7C05-DA52-482D-B7B5-D128EFA50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683" y="1254372"/>
              <a:ext cx="6427965" cy="51019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B10BE1-1BD4-4429-80F6-E0383AB9F48F}"/>
                </a:ext>
              </a:extLst>
            </p:cNvPr>
            <p:cNvSpPr txBox="1"/>
            <p:nvPr/>
          </p:nvSpPr>
          <p:spPr>
            <a:xfrm>
              <a:off x="1633734" y="6384038"/>
              <a:ext cx="4199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Joy</a:t>
              </a:r>
              <a:r>
                <a:rPr lang="ko-KR" altLang="en-US" dirty="0"/>
                <a:t> </a:t>
              </a:r>
              <a:r>
                <a:rPr lang="en-US" altLang="ko-KR" dirty="0"/>
                <a:t>classification</a:t>
              </a:r>
              <a:r>
                <a:rPr lang="ko-KR" altLang="en-US" dirty="0"/>
                <a:t> </a:t>
              </a:r>
              <a:r>
                <a:rPr lang="en-US" altLang="ko-KR" dirty="0"/>
                <a:t>directory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132949-27BE-4B1C-8BB3-D21D833EC45E}"/>
              </a:ext>
            </a:extLst>
          </p:cNvPr>
          <p:cNvGrpSpPr/>
          <p:nvPr/>
        </p:nvGrpSpPr>
        <p:grpSpPr>
          <a:xfrm>
            <a:off x="7522470" y="1758902"/>
            <a:ext cx="3694880" cy="4629179"/>
            <a:chOff x="7522469" y="1326776"/>
            <a:chExt cx="4199861" cy="50642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B80302-3968-4738-8D38-3C81E2ACB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8141" y="1326776"/>
              <a:ext cx="3248518" cy="4626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F840A-0570-44ED-89F0-1A782D16C1CB}"/>
                </a:ext>
              </a:extLst>
            </p:cNvPr>
            <p:cNvSpPr txBox="1"/>
            <p:nvPr/>
          </p:nvSpPr>
          <p:spPr>
            <a:xfrm>
              <a:off x="7522469" y="5987018"/>
              <a:ext cx="4199861" cy="40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Sorrow</a:t>
              </a:r>
              <a:r>
                <a:rPr lang="ko-KR" altLang="en-US" dirty="0"/>
                <a:t> </a:t>
              </a:r>
              <a:r>
                <a:rPr lang="en-US" altLang="ko-KR" dirty="0"/>
                <a:t>classification</a:t>
              </a:r>
              <a:r>
                <a:rPr lang="ko-KR" altLang="en-US" dirty="0"/>
                <a:t> </a:t>
              </a:r>
              <a:r>
                <a:rPr lang="en-US" altLang="ko-KR" dirty="0"/>
                <a:t>directory</a:t>
              </a:r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3B365D-51A7-48FD-879F-5083913374CE}"/>
              </a:ext>
            </a:extLst>
          </p:cNvPr>
          <p:cNvSpPr txBox="1"/>
          <p:nvPr/>
        </p:nvSpPr>
        <p:spPr>
          <a:xfrm>
            <a:off x="763769" y="1275907"/>
            <a:ext cx="1037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기쁨</a:t>
            </a:r>
            <a:r>
              <a:rPr lang="en-US" altLang="ko-KR" dirty="0"/>
              <a:t>(Joy)</a:t>
            </a:r>
            <a:r>
              <a:rPr lang="ko-KR" altLang="en-US" dirty="0"/>
              <a:t>과 슬픔</a:t>
            </a:r>
            <a:r>
              <a:rPr lang="en-US" altLang="ko-KR" dirty="0"/>
              <a:t>(Sorrow) </a:t>
            </a:r>
            <a:r>
              <a:rPr lang="ko-KR" altLang="en-US" dirty="0"/>
              <a:t>감정 상태에 대한 </a:t>
            </a:r>
            <a:r>
              <a:rPr lang="en-US" altLang="ko-KR" dirty="0"/>
              <a:t>VERY_LIKELY LIKELY, POSSIBLE </a:t>
            </a:r>
            <a:r>
              <a:rPr lang="ko-KR" altLang="en-US" dirty="0"/>
              <a:t>평점을 기준으로 분류</a:t>
            </a:r>
          </a:p>
        </p:txBody>
      </p:sp>
    </p:spTree>
    <p:extLst>
      <p:ext uri="{BB962C8B-B14F-4D97-AF65-F5344CB8AC3E}">
        <p14:creationId xmlns:p14="http://schemas.microsoft.com/office/powerpoint/2010/main" val="152842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819225C-4A16-40F9-9B1F-F8538897205E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00" t="1613" r="3318"/>
          <a:stretch/>
        </p:blipFill>
        <p:spPr>
          <a:xfrm>
            <a:off x="825355" y="1159316"/>
            <a:ext cx="10259291" cy="47659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C0005-BB6C-4BCA-9366-B21F67105221}"/>
              </a:ext>
            </a:extLst>
          </p:cNvPr>
          <p:cNvGrpSpPr/>
          <p:nvPr/>
        </p:nvGrpSpPr>
        <p:grpSpPr>
          <a:xfrm>
            <a:off x="4611235" y="5145448"/>
            <a:ext cx="5920318" cy="658573"/>
            <a:chOff x="4611235" y="5145448"/>
            <a:chExt cx="5920318" cy="658573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961639" y="5145448"/>
              <a:ext cx="1671817" cy="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611235" y="5550022"/>
              <a:ext cx="5920318" cy="834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V="1">
              <a:off x="4617680" y="5800930"/>
              <a:ext cx="3024528" cy="3091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7ED31CF-4258-4343-BB75-CD6986EB67A7}"/>
              </a:ext>
            </a:extLst>
          </p:cNvPr>
          <p:cNvSpPr txBox="1">
            <a:spLocks/>
          </p:cNvSpPr>
          <p:nvPr/>
        </p:nvSpPr>
        <p:spPr>
          <a:xfrm>
            <a:off x="2076451" y="472817"/>
            <a:ext cx="8215032" cy="561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API</a:t>
            </a:r>
            <a:r>
              <a:rPr lang="ko-KR" altLang="en-US" sz="3200" dirty="0"/>
              <a:t>의 한계점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18B77-0162-4F51-A91B-861457630CBB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BD98085-9872-47D8-9CE2-D34F03AB89A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한계점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8683FD-D0DD-4C17-B0C9-E17F7E0A7D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CD422D-63AE-4E49-A175-87BB0830156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https://cloud.google.com/vision/docs/features-list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EEC17-3CED-4720-9388-1CD94419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7F6DB-7243-4109-875C-5D30CF72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2896"/>
            <a:ext cx="3229675" cy="3725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A4B276-D753-4872-BBA4-BD8828FD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548" y="1442896"/>
            <a:ext cx="3141190" cy="37391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1806F84-6B45-476C-AA77-E7BC7AD73454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F02F4F56-C07E-4A2F-A739-2839F6398DB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한계점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EB1233E-CA06-411B-9D4B-F45AAA23E4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ACAE56C-4C1A-4449-9C7F-2786DEFC3D9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API</a:t>
            </a:r>
            <a:r>
              <a:rPr lang="ko-KR" altLang="en-US" sz="3200" dirty="0"/>
              <a:t>의 한계점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D55655-C1CA-43C6-ABF9-99E5D2F9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476" y="2017884"/>
            <a:ext cx="3307128" cy="2589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4856A4-EEB6-4718-878B-700980C7F8D8}"/>
              </a:ext>
            </a:extLst>
          </p:cNvPr>
          <p:cNvSpPr txBox="1"/>
          <p:nvPr/>
        </p:nvSpPr>
        <p:spPr>
          <a:xfrm>
            <a:off x="4090373" y="4886279"/>
            <a:ext cx="39624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모두 </a:t>
            </a:r>
            <a:r>
              <a:rPr lang="en-US" altLang="ko-KR" dirty="0">
                <a:solidFill>
                  <a:srgbClr val="FF0000"/>
                </a:solidFill>
              </a:rPr>
              <a:t>“VERY_UNLIKELY”</a:t>
            </a:r>
            <a:r>
              <a:rPr lang="ko-KR" altLang="en-US" dirty="0">
                <a:solidFill>
                  <a:srgbClr val="FF0000"/>
                </a:solidFill>
              </a:rPr>
              <a:t>로 표현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감정 판단 불가능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6F117-332B-4697-AB8D-E38671702346}"/>
              </a:ext>
            </a:extLst>
          </p:cNvPr>
          <p:cNvSpPr/>
          <p:nvPr/>
        </p:nvSpPr>
        <p:spPr>
          <a:xfrm>
            <a:off x="838200" y="1711430"/>
            <a:ext cx="3229675" cy="905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614A1D-FC3B-4766-9A75-434943FFF806}"/>
              </a:ext>
            </a:extLst>
          </p:cNvPr>
          <p:cNvSpPr/>
          <p:nvPr/>
        </p:nvSpPr>
        <p:spPr>
          <a:xfrm>
            <a:off x="4491724" y="2208573"/>
            <a:ext cx="2818973" cy="81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50F184-4AFD-412F-BCE9-451C46703411}"/>
              </a:ext>
            </a:extLst>
          </p:cNvPr>
          <p:cNvSpPr/>
          <p:nvPr/>
        </p:nvSpPr>
        <p:spPr>
          <a:xfrm>
            <a:off x="8356050" y="1755708"/>
            <a:ext cx="3141190" cy="905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Image crawling 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537792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23C5AB-0CD2-452D-BAF3-B27F5A67C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7" y="1798371"/>
            <a:ext cx="5684578" cy="390610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4919E9A-1B0D-4149-9CD6-72B6BAEB5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03" y="1477550"/>
            <a:ext cx="4468497" cy="192945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CCAB1A2-528F-469F-8894-78199DA71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45" y="3508091"/>
            <a:ext cx="4393148" cy="19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4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300" dirty="0"/>
              <a:t>video capture</a:t>
            </a:r>
            <a:endParaRPr lang="ko-KR" altLang="en-US" sz="3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537792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E5917-A4A0-4798-83B5-CFDFFB2F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29" y="2356079"/>
            <a:ext cx="4892929" cy="21317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2FE40E-D40D-4E0C-AF3A-FD135175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10" y="2154630"/>
            <a:ext cx="5864971" cy="27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9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앱으로 실시간 사진 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537792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1B3C1E-D49A-4009-8B57-519278BA9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7" y="1546343"/>
            <a:ext cx="6291138" cy="40092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C4DA7F-DB1E-4494-89D6-DC7739EEF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214" y="3550985"/>
            <a:ext cx="3992136" cy="19936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66B2E8-148F-48D2-8340-FE9CCCFD1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81" y="1143348"/>
            <a:ext cx="2517319" cy="40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67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1A6463-6379-45EC-A189-EE0A350DED9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C510B81C-2A0C-4CA7-9D82-55FB4C43051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FC84528-E60B-4ECC-BC0C-7F062C25286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D8FAA-0EF3-4E8F-8E2F-4B6D9772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68BED5-2FD1-4815-9DC3-55C92C5E3E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앱으로 실시간 사진 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3D16-BA42-4945-94EE-A91CAE7E2CD4}"/>
              </a:ext>
            </a:extLst>
          </p:cNvPr>
          <p:cNvSpPr txBox="1"/>
          <p:nvPr/>
        </p:nvSpPr>
        <p:spPr>
          <a:xfrm>
            <a:off x="2537792" y="5817088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소스코드</a:t>
            </a:r>
            <a:endParaRPr lang="en-US" altLang="ko-KR" dirty="0"/>
          </a:p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31D5F-2AB9-46FA-AC41-0C067E019F75}"/>
              </a:ext>
            </a:extLst>
          </p:cNvPr>
          <p:cNvSpPr txBox="1"/>
          <p:nvPr/>
        </p:nvSpPr>
        <p:spPr>
          <a:xfrm>
            <a:off x="7772398" y="5437549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366B2E8-148F-48D2-8340-FE9CCCFD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81" y="1143348"/>
            <a:ext cx="2517319" cy="4068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A36D88-50A7-4DEE-97CC-40739C792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7" y="1211395"/>
            <a:ext cx="5175141" cy="4068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3CDDAD-70D6-4FF3-997B-D7E106A7C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877" y="2075087"/>
            <a:ext cx="4606164" cy="35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7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EEC17-3CED-4720-9388-1CD94419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806F84-6B45-476C-AA77-E7BC7AD73454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F02F4F56-C07E-4A2F-A739-2839F6398DBB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향후 계획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EB1233E-CA06-411B-9D4B-F45AAA23E4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ACAE56C-4C1A-4449-9C7F-2786DEFC3D9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16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향후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6753B-A01F-4634-8DF2-66DB4DB4707C}"/>
              </a:ext>
            </a:extLst>
          </p:cNvPr>
          <p:cNvSpPr txBox="1"/>
          <p:nvPr/>
        </p:nvSpPr>
        <p:spPr>
          <a:xfrm>
            <a:off x="956351" y="2322362"/>
            <a:ext cx="9430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VGG-16 </a:t>
            </a:r>
            <a:r>
              <a:rPr lang="ko-KR" altLang="en-US" dirty="0"/>
              <a:t>사용하여 아기 표정</a:t>
            </a:r>
            <a:r>
              <a:rPr lang="en-US" altLang="ko-KR" dirty="0"/>
              <a:t>(</a:t>
            </a:r>
            <a:r>
              <a:rPr lang="ko-KR" altLang="en-US" dirty="0"/>
              <a:t>기쁨</a:t>
            </a:r>
            <a:r>
              <a:rPr lang="en-US" altLang="ko-KR" dirty="0"/>
              <a:t>, </a:t>
            </a:r>
            <a:r>
              <a:rPr lang="ko-KR" altLang="en-US" dirty="0"/>
              <a:t>슬픔</a:t>
            </a:r>
            <a:r>
              <a:rPr lang="en-US" altLang="ko-KR" dirty="0"/>
              <a:t>, </a:t>
            </a:r>
            <a:r>
              <a:rPr lang="ko-KR" altLang="en-US" dirty="0"/>
              <a:t>놀람</a:t>
            </a:r>
            <a:r>
              <a:rPr lang="en-US" altLang="ko-KR" dirty="0"/>
              <a:t>)</a:t>
            </a:r>
            <a:r>
              <a:rPr lang="ko-KR" altLang="en-US" dirty="0"/>
              <a:t> 학습 </a:t>
            </a:r>
            <a:r>
              <a:rPr lang="ko-KR" altLang="en-US"/>
              <a:t>후 분류 성능 </a:t>
            </a:r>
            <a:r>
              <a:rPr lang="ko-KR" altLang="en-US" dirty="0"/>
              <a:t>향상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이미지 데이터 추가 수집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Video capture</a:t>
            </a:r>
            <a:r>
              <a:rPr lang="ko-KR" altLang="en-US" dirty="0"/>
              <a:t>를 동영상이 아닌 </a:t>
            </a:r>
            <a:r>
              <a:rPr lang="en-US" altLang="ko-KR" dirty="0"/>
              <a:t>Webcam</a:t>
            </a:r>
            <a:r>
              <a:rPr lang="ko-KR" altLang="en-US" dirty="0"/>
              <a:t>을 이용하여 실시간으로 캡처 후 전송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02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30D73F-0B7F-4CE3-8E7D-C09CB981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C84E3-F7CD-413A-AC30-DE4EB6F07C1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93DE8-6EAB-4911-BA86-3F86020C476A}"/>
              </a:ext>
            </a:extLst>
          </p:cNvPr>
          <p:cNvSpPr txBox="1"/>
          <p:nvPr/>
        </p:nvSpPr>
        <p:spPr>
          <a:xfrm>
            <a:off x="3825948" y="3075057"/>
            <a:ext cx="4540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04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7E8FDE-91CF-4AEB-AB91-7A105074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4" y="1210103"/>
            <a:ext cx="9836351" cy="2135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33504-18D4-495C-A18D-E6421878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8" y="3420931"/>
            <a:ext cx="4312420" cy="3026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44BDDC-0256-4766-A7FD-F38276AB0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95" y="3420931"/>
            <a:ext cx="5190071" cy="3026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83273-6D09-41F1-A7F5-54BEEC44C72C}"/>
              </a:ext>
            </a:extLst>
          </p:cNvPr>
          <p:cNvSpPr txBox="1"/>
          <p:nvPr/>
        </p:nvSpPr>
        <p:spPr>
          <a:xfrm>
            <a:off x="1793" y="6558771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https://terms.naver.com/entry.nhn?docId=2119984&amp;cid=51004&amp;categoryId=51004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04002" y="389428"/>
            <a:ext cx="7978516" cy="66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미숙아</a:t>
            </a:r>
            <a:r>
              <a:rPr lang="en-US" altLang="ko-KR" sz="3300" dirty="0"/>
              <a:t> / </a:t>
            </a:r>
            <a:r>
              <a:rPr lang="ko-KR" altLang="en-US" sz="3300" dirty="0"/>
              <a:t>조산아의 정의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200400" y="2275840"/>
            <a:ext cx="736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13568" y="2611120"/>
            <a:ext cx="29942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80688" y="2611120"/>
            <a:ext cx="3197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13568" y="2946400"/>
            <a:ext cx="34209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60720" y="2946400"/>
            <a:ext cx="2672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494CD9-D3B5-4D81-B0AF-97F817D9E411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AE84CCF0-6A15-4BCF-B23D-312B383C73FD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61275EB-DF1A-4CA9-A434-EB735008A755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27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77F1C3-E27A-4110-9413-007508DF6927}"/>
              </a:ext>
            </a:extLst>
          </p:cNvPr>
          <p:cNvSpPr txBox="1"/>
          <p:nvPr/>
        </p:nvSpPr>
        <p:spPr>
          <a:xfrm>
            <a:off x="2879074" y="5839243"/>
            <a:ext cx="6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출생아 수</a:t>
            </a:r>
            <a:r>
              <a:rPr lang="en-US" altLang="ko-KR" dirty="0"/>
              <a:t>, </a:t>
            </a:r>
            <a:r>
              <a:rPr lang="ko-KR" altLang="en-US" dirty="0" err="1"/>
              <a:t>조출생률</a:t>
            </a:r>
            <a:r>
              <a:rPr lang="ko-KR" altLang="en-US" dirty="0"/>
              <a:t> 및 합계출산율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50EB0-D56F-4850-9560-1249B5AD09F5}"/>
              </a:ext>
            </a:extLst>
          </p:cNvPr>
          <p:cNvSpPr txBox="1"/>
          <p:nvPr/>
        </p:nvSpPr>
        <p:spPr>
          <a:xfrm>
            <a:off x="161365" y="6520404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33" y="1261742"/>
            <a:ext cx="8495087" cy="45775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46DFCD-1092-46DB-A5BC-B44662C99D5D}"/>
              </a:ext>
            </a:extLst>
          </p:cNvPr>
          <p:cNvSpPr/>
          <p:nvPr/>
        </p:nvSpPr>
        <p:spPr>
          <a:xfrm>
            <a:off x="1805243" y="2465025"/>
            <a:ext cx="8421789" cy="432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65126"/>
            <a:ext cx="10515600" cy="648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dirty="0"/>
              <a:t>2019</a:t>
            </a:r>
            <a:r>
              <a:rPr lang="ko-KR" altLang="en-US" sz="3300" dirty="0"/>
              <a:t>년 출생 통계</a:t>
            </a:r>
            <a:r>
              <a:rPr lang="en-US" altLang="ko-KR" sz="3300" dirty="0"/>
              <a:t>(</a:t>
            </a:r>
            <a:r>
              <a:rPr lang="ko-KR" altLang="en-US" sz="3300" dirty="0"/>
              <a:t>전국</a:t>
            </a:r>
            <a:r>
              <a:rPr lang="en-US" altLang="ko-KR" sz="3300" dirty="0"/>
              <a:t>)</a:t>
            </a:r>
            <a:endParaRPr lang="ko-KR" altLang="en-US" sz="33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B8BB63-7E33-43B4-88BC-50F33CA47246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AECF5B79-2634-4614-98A8-DA8DF6024E90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D24F5CC-8340-42D5-98F9-D7EBEFC2AFF8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0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6A1DAAC-DD09-4FF7-B633-BE8809D93891}"/>
              </a:ext>
            </a:extLst>
          </p:cNvPr>
          <p:cNvSpPr txBox="1"/>
          <p:nvPr/>
        </p:nvSpPr>
        <p:spPr>
          <a:xfrm>
            <a:off x="1678193" y="5989615"/>
            <a:ext cx="42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임신 기간별 출생아 수 및 비중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EEDDC6-2834-4CFE-ACB8-97032567C1FF}"/>
              </a:ext>
            </a:extLst>
          </p:cNvPr>
          <p:cNvSpPr txBox="1"/>
          <p:nvPr/>
        </p:nvSpPr>
        <p:spPr>
          <a:xfrm>
            <a:off x="7810052" y="5989616"/>
            <a:ext cx="29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체중별 출생아 수 및 비중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4D99B-AA80-42CA-9F8E-A504A212824E}"/>
              </a:ext>
            </a:extLst>
          </p:cNvPr>
          <p:cNvSpPr txBox="1"/>
          <p:nvPr/>
        </p:nvSpPr>
        <p:spPr>
          <a:xfrm>
            <a:off x="100407" y="6567852"/>
            <a:ext cx="685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http://kostat.go.kr/assist/synap/preview/skin/doc.html?fn=synapview384631_3&amp;rs=/assist/synap/preview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365126"/>
            <a:ext cx="10515600" cy="666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/>
              <a:t>출생아</a:t>
            </a:r>
            <a:r>
              <a:rPr lang="en-US" altLang="ko-KR" sz="3300" dirty="0"/>
              <a:t> </a:t>
            </a:r>
            <a:r>
              <a:rPr lang="ko-KR" altLang="en-US" sz="3300" dirty="0"/>
              <a:t>수 및 비중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684921-4474-49CA-A5EC-5CDAD6F2C95C}"/>
              </a:ext>
            </a:extLst>
          </p:cNvPr>
          <p:cNvGrpSpPr/>
          <p:nvPr/>
        </p:nvGrpSpPr>
        <p:grpSpPr>
          <a:xfrm>
            <a:off x="369346" y="1182155"/>
            <a:ext cx="6231159" cy="4678115"/>
            <a:chOff x="369346" y="1182155"/>
            <a:chExt cx="6231159" cy="46781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CFE28BF-3E88-43D1-AE52-63D2E63CA024}"/>
                </a:ext>
              </a:extLst>
            </p:cNvPr>
            <p:cNvGrpSpPr/>
            <p:nvPr/>
          </p:nvGrpSpPr>
          <p:grpSpPr>
            <a:xfrm>
              <a:off x="369346" y="1400917"/>
              <a:ext cx="6210838" cy="4459353"/>
              <a:chOff x="270199" y="1690688"/>
              <a:chExt cx="6210838" cy="44593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A653ED-0B5B-4795-8C02-BF0221CA0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53"/>
              <a:stretch/>
            </p:blipFill>
            <p:spPr>
              <a:xfrm>
                <a:off x="270199" y="1690688"/>
                <a:ext cx="6210838" cy="4459353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04B9933-A9C4-4470-B8D8-1FAE71A31615}"/>
                  </a:ext>
                </a:extLst>
              </p:cNvPr>
              <p:cNvSpPr/>
              <p:nvPr/>
            </p:nvSpPr>
            <p:spPr>
              <a:xfrm>
                <a:off x="699247" y="2067954"/>
                <a:ext cx="5781790" cy="27212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4B9933-A9C4-4470-B8D8-1FAE71A31615}"/>
                </a:ext>
              </a:extLst>
            </p:cNvPr>
            <p:cNvSpPr/>
            <p:nvPr/>
          </p:nvSpPr>
          <p:spPr>
            <a:xfrm>
              <a:off x="798394" y="3795762"/>
              <a:ext cx="5781790" cy="2721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6003B4-7EB6-4C95-BCE5-1E19BF04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2097" y="1182155"/>
              <a:ext cx="1478408" cy="22862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3C7207-23D3-4D85-B4A3-D2C1D152E1F4}"/>
              </a:ext>
            </a:extLst>
          </p:cNvPr>
          <p:cNvGrpSpPr/>
          <p:nvPr/>
        </p:nvGrpSpPr>
        <p:grpSpPr>
          <a:xfrm>
            <a:off x="6802462" y="1154773"/>
            <a:ext cx="5065664" cy="4696872"/>
            <a:chOff x="6802462" y="1154773"/>
            <a:chExt cx="5065664" cy="469687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DFF9DBC-E91C-428B-91C5-3F52BA5DF766}"/>
                </a:ext>
              </a:extLst>
            </p:cNvPr>
            <p:cNvGrpSpPr/>
            <p:nvPr/>
          </p:nvGrpSpPr>
          <p:grpSpPr>
            <a:xfrm>
              <a:off x="6802462" y="1382977"/>
              <a:ext cx="5060831" cy="4468668"/>
              <a:chOff x="6802463" y="1602889"/>
              <a:chExt cx="5060832" cy="475843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B73B89C-DC76-4C17-81B2-63E3468A0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30" r="472" b="-1"/>
              <a:stretch/>
            </p:blipFill>
            <p:spPr>
              <a:xfrm>
                <a:off x="6802463" y="1602889"/>
                <a:ext cx="5020191" cy="4758439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CE63612-FE7A-415F-A313-C8AABEAE2301}"/>
                  </a:ext>
                </a:extLst>
              </p:cNvPr>
              <p:cNvSpPr/>
              <p:nvPr/>
            </p:nvSpPr>
            <p:spPr>
              <a:xfrm>
                <a:off x="7039713" y="1948927"/>
                <a:ext cx="4823582" cy="35320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E63612-FE7A-415F-A313-C8AABEAE2301}"/>
                </a:ext>
              </a:extLst>
            </p:cNvPr>
            <p:cNvSpPr/>
            <p:nvPr/>
          </p:nvSpPr>
          <p:spPr>
            <a:xfrm>
              <a:off x="7039712" y="3762061"/>
              <a:ext cx="4823581" cy="33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1AC613-65CB-46B0-8AEC-3161D0AE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9718" y="1154773"/>
              <a:ext cx="1478408" cy="22862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CB9AD6-0E10-495E-AE95-04065121388A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CF863D73-D661-4DE3-AF29-C91EBCF2F978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2A585AA-B9FC-45B9-8027-A05EB5AA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06F460-4F7C-4EE0-BF6D-F9E567A54DC8}"/>
              </a:ext>
            </a:extLst>
          </p:cNvPr>
          <p:cNvSpPr/>
          <p:nvPr/>
        </p:nvSpPr>
        <p:spPr>
          <a:xfrm>
            <a:off x="1802282" y="2546150"/>
            <a:ext cx="8578847" cy="1031132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ysClr val="windowText" lastClr="000000"/>
                </a:solidFill>
              </a:rPr>
              <a:t>출생아 수 감소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3200" dirty="0">
                <a:solidFill>
                  <a:sysClr val="windowText" lastClr="000000"/>
                </a:solidFill>
              </a:rPr>
              <a:t>조산아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3200" dirty="0">
                <a:solidFill>
                  <a:sysClr val="windowText" lastClr="000000"/>
                </a:solidFill>
              </a:rPr>
              <a:t>미숙아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3200" dirty="0">
                <a:solidFill>
                  <a:sysClr val="windowText" lastClr="000000"/>
                </a:solidFill>
              </a:rPr>
              <a:t>수 증가</a:t>
            </a:r>
          </a:p>
        </p:txBody>
      </p:sp>
    </p:spTree>
    <p:extLst>
      <p:ext uri="{BB962C8B-B14F-4D97-AF65-F5344CB8AC3E}">
        <p14:creationId xmlns:p14="http://schemas.microsoft.com/office/powerpoint/2010/main" val="93021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A8FBF1D-0279-4216-AF61-64C0C8DC7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" b="246"/>
          <a:stretch/>
        </p:blipFill>
        <p:spPr>
          <a:xfrm>
            <a:off x="2703834" y="1860997"/>
            <a:ext cx="6704326" cy="4340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03BAE-A768-42A0-9390-2E41CE8A6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 r="15063" b="-1"/>
          <a:stretch/>
        </p:blipFill>
        <p:spPr>
          <a:xfrm>
            <a:off x="3620158" y="1255846"/>
            <a:ext cx="4951683" cy="61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DDFA3-60B7-4F5F-9F84-DECC7F6BEAF2}"/>
              </a:ext>
            </a:extLst>
          </p:cNvPr>
          <p:cNvSpPr txBox="1"/>
          <p:nvPr/>
        </p:nvSpPr>
        <p:spPr>
          <a:xfrm>
            <a:off x="185570" y="6516329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https://www.kgnews.co.kr/news/article.html?no=507602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783840" y="3014528"/>
            <a:ext cx="3901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57040" y="4142288"/>
            <a:ext cx="5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83840" y="4436928"/>
            <a:ext cx="266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43200" y="5840801"/>
            <a:ext cx="629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9E837-CAD8-4A42-8960-3DE233192EE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7FB7E5AD-7A9F-4A6F-972E-EA0677E9D076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4D76601-63AA-45B7-B76C-5093E9200D7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3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9E837-CAD8-4A42-8960-3DE233192EE8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7FB7E5AD-7A9F-4A6F-972E-EA0677E9D076}"/>
                </a:ext>
              </a:extLst>
            </p:cNvPr>
            <p:cNvSpPr/>
            <p:nvPr/>
          </p:nvSpPr>
          <p:spPr>
            <a:xfrm>
              <a:off x="141052" y="313764"/>
              <a:ext cx="205645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주제 선정 동기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4D76601-63AA-45B7-B76C-5093E9200D7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53AE6E-AC93-4886-9081-EB9993B28C05}"/>
              </a:ext>
            </a:extLst>
          </p:cNvPr>
          <p:cNvGrpSpPr/>
          <p:nvPr/>
        </p:nvGrpSpPr>
        <p:grpSpPr>
          <a:xfrm>
            <a:off x="4320909" y="2374401"/>
            <a:ext cx="3132666" cy="2805938"/>
            <a:chOff x="4356769" y="2785219"/>
            <a:chExt cx="3132666" cy="28059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154F7-7B06-4F3E-A173-D235992EA1BD}"/>
                </a:ext>
              </a:extLst>
            </p:cNvPr>
            <p:cNvSpPr txBox="1"/>
            <p:nvPr/>
          </p:nvSpPr>
          <p:spPr>
            <a:xfrm>
              <a:off x="4356769" y="4721367"/>
              <a:ext cx="3132666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/>
                <a:t>어린이중환자실에</a:t>
              </a:r>
              <a:r>
                <a:rPr lang="ko-KR" altLang="en-US" dirty="0"/>
                <a:t> 입원 및 인큐베이터 생활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A9F819-F2C8-401F-A71B-AC022491B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248" y="2785219"/>
              <a:ext cx="1603707" cy="160370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DD36FE-44F9-4C98-8700-998009966A6F}"/>
              </a:ext>
            </a:extLst>
          </p:cNvPr>
          <p:cNvGrpSpPr/>
          <p:nvPr/>
        </p:nvGrpSpPr>
        <p:grpSpPr>
          <a:xfrm>
            <a:off x="7903175" y="2684968"/>
            <a:ext cx="3822290" cy="2495371"/>
            <a:chOff x="7912510" y="3234286"/>
            <a:chExt cx="3822290" cy="24953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8FB803-886F-4C19-B792-3B0734115655}"/>
                </a:ext>
              </a:extLst>
            </p:cNvPr>
            <p:cNvSpPr txBox="1"/>
            <p:nvPr/>
          </p:nvSpPr>
          <p:spPr>
            <a:xfrm>
              <a:off x="7912510" y="4859867"/>
              <a:ext cx="3822290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면회 가능 날짜 및 시간 제한적 및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ko-KR" altLang="en-US" dirty="0"/>
                <a:t>가족들의 불안감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BE9793-32E5-4EC1-9735-797CDFFC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487" y="3234286"/>
              <a:ext cx="1250336" cy="1250336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1A3CC2-1ABC-4B47-8871-0C987CC9D16A}"/>
              </a:ext>
            </a:extLst>
          </p:cNvPr>
          <p:cNvGrpSpPr/>
          <p:nvPr/>
        </p:nvGrpSpPr>
        <p:grpSpPr>
          <a:xfrm>
            <a:off x="702694" y="2615394"/>
            <a:ext cx="3132666" cy="2196378"/>
            <a:chOff x="631177" y="3032821"/>
            <a:chExt cx="3132666" cy="21963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1F7EFA-B534-49B1-8364-7F88C558D1B0}"/>
                </a:ext>
              </a:extLst>
            </p:cNvPr>
            <p:cNvSpPr txBox="1"/>
            <p:nvPr/>
          </p:nvSpPr>
          <p:spPr>
            <a:xfrm>
              <a:off x="631177" y="4859867"/>
              <a:ext cx="313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미숙아</a:t>
              </a:r>
              <a:r>
                <a:rPr lang="en-US" altLang="ko-KR" dirty="0"/>
                <a:t>(</a:t>
              </a:r>
              <a:r>
                <a:rPr lang="ko-KR" altLang="en-US" dirty="0"/>
                <a:t>조산아</a:t>
              </a:r>
              <a:r>
                <a:rPr lang="en-US" altLang="ko-KR" dirty="0"/>
                <a:t>)</a:t>
              </a:r>
              <a:r>
                <a:rPr lang="ko-KR" altLang="en-US" dirty="0"/>
                <a:t> 수 증가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832485-7772-4791-AAE5-C6E191CC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47" y="3032821"/>
              <a:ext cx="1377716" cy="137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35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our by Four - Bower Power">
            <a:extLst>
              <a:ext uri="{FF2B5EF4-FFF2-40B4-BE49-F238E27FC236}">
                <a16:creationId xmlns:a16="http://schemas.microsoft.com/office/drawing/2014/main" id="{4AAD7E49-5460-40DE-8478-CE71A451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23"/>
          <a:stretch/>
        </p:blipFill>
        <p:spPr bwMode="auto">
          <a:xfrm>
            <a:off x="436689" y="1457323"/>
            <a:ext cx="3407777" cy="46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so.natty.sg/wp-content/uploads/2012/11/Liams-PP-collage.jpg">
            <a:extLst>
              <a:ext uri="{FF2B5EF4-FFF2-40B4-BE49-F238E27FC236}">
                <a16:creationId xmlns:a16="http://schemas.microsoft.com/office/drawing/2014/main" id="{55956FA0-F691-46E1-B8ED-7F0BEA8DE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3"/>
          <a:stretch/>
        </p:blipFill>
        <p:spPr bwMode="auto">
          <a:xfrm>
            <a:off x="8399912" y="1439628"/>
            <a:ext cx="3407777" cy="461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www.bowerpowerblog.com/wp-content/uploads/2011/01/collage-1.jpg">
            <a:extLst>
              <a:ext uri="{FF2B5EF4-FFF2-40B4-BE49-F238E27FC236}">
                <a16:creationId xmlns:a16="http://schemas.microsoft.com/office/drawing/2014/main" id="{C1FB6AEA-0CB2-4742-B4DE-4C54812C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334" y="1457323"/>
            <a:ext cx="4612791" cy="461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DA63B-F9F3-48DB-916C-10A91414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25C-4A16-40F9-9B1F-F8538897205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E1C9C64-1ACB-4692-A4EC-8DF47B02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26" y="3083242"/>
            <a:ext cx="11212748" cy="203209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/>
              <a:t>아기의 눈부신 순간들을 부모님이 간직할 수 있도록</a:t>
            </a:r>
            <a:r>
              <a:rPr lang="en-US" altLang="ko-KR" sz="2400" dirty="0"/>
              <a:t>, </a:t>
            </a:r>
            <a:r>
              <a:rPr lang="ko-KR" altLang="en-US" sz="2400" dirty="0"/>
              <a:t>아기를 실시간으로 촬영하면서 웃는 순간을 인식하고 사진을 찍어 앱을 통해 부모님께 전송</a:t>
            </a: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9F4E58-513E-47A6-94AB-56BD87DD5639}"/>
              </a:ext>
            </a:extLst>
          </p:cNvPr>
          <p:cNvGrpSpPr/>
          <p:nvPr/>
        </p:nvGrpSpPr>
        <p:grpSpPr>
          <a:xfrm>
            <a:off x="141052" y="313764"/>
            <a:ext cx="10529431" cy="726365"/>
            <a:chOff x="141052" y="313764"/>
            <a:chExt cx="10529431" cy="726365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8994AF6A-75EE-4827-AB48-A934B9C2481E}"/>
                </a:ext>
              </a:extLst>
            </p:cNvPr>
            <p:cNvSpPr/>
            <p:nvPr/>
          </p:nvSpPr>
          <p:spPr>
            <a:xfrm>
              <a:off x="141052" y="313764"/>
              <a:ext cx="1630598" cy="726365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목표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683282B-39C1-471E-B3D7-6A53264F0960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20" y="1026795"/>
              <a:ext cx="943096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47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1066</Words>
  <Application>Microsoft Office PowerPoint</Application>
  <PresentationFormat>와이드스크린</PresentationFormat>
  <Paragraphs>211</Paragraphs>
  <Slides>39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Bright moment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김선민</dc:creator>
  <cp:lastModifiedBy>김선민</cp:lastModifiedBy>
  <cp:revision>53</cp:revision>
  <dcterms:created xsi:type="dcterms:W3CDTF">2020-12-20T06:39:37Z</dcterms:created>
  <dcterms:modified xsi:type="dcterms:W3CDTF">2020-12-20T23:35:39Z</dcterms:modified>
</cp:coreProperties>
</file>